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14"/>
  </p:notesMasterIdLst>
  <p:sldIdLst>
    <p:sldId id="256" r:id="rId3"/>
    <p:sldId id="271" r:id="rId4"/>
    <p:sldId id="276" r:id="rId5"/>
    <p:sldId id="294" r:id="rId6"/>
    <p:sldId id="278" r:id="rId7"/>
    <p:sldId id="291" r:id="rId8"/>
    <p:sldId id="292" r:id="rId9"/>
    <p:sldId id="288" r:id="rId10"/>
    <p:sldId id="269" r:id="rId11"/>
    <p:sldId id="295" r:id="rId12"/>
    <p:sldId id="259" r:id="rId13"/>
  </p:sldIdLst>
  <p:sldSz cx="12192000" cy="6858000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9" autoAdjust="0"/>
    <p:restoredTop sz="94434" autoAdjust="0"/>
  </p:normalViewPr>
  <p:slideViewPr>
    <p:cSldViewPr snapToGrid="0" snapToObjects="1">
      <p:cViewPr>
        <p:scale>
          <a:sx n="67" d="100"/>
          <a:sy n="67" d="100"/>
        </p:scale>
        <p:origin x="-126" y="-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40085-630D-4AE7-A8C0-C91E4C41988A}" type="datetimeFigureOut">
              <a:rPr lang="es-CL" smtClean="0"/>
              <a:t>31/08/2015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0B337-33CA-4F5A-B7DE-CF7D3B6C36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5081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0B337-33CA-4F5A-B7DE-CF7D3B6C364C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6244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ontraloriachile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youtube.com/user/CONTRALORIACHILE" TargetMode="External"/><Relationship Id="rId4" Type="http://schemas.openxmlformats.org/officeDocument/2006/relationships/hyperlink" Target="http://twitter.com/Contraloriacl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ontraloriachile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contraloria.cl" TargetMode="External"/><Relationship Id="rId5" Type="http://schemas.openxmlformats.org/officeDocument/2006/relationships/hyperlink" Target="http://www.youtube.com/user/CONTRALORIACHILE" TargetMode="External"/><Relationship Id="rId4" Type="http://schemas.openxmlformats.org/officeDocument/2006/relationships/hyperlink" Target="http://twitter.com/Contraloriacl" TargetMode="Externa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4637" y="2130426"/>
            <a:ext cx="11291696" cy="1470025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5CBF"/>
                </a:solidFill>
                <a:latin typeface="Arial"/>
                <a:cs typeface="Arial"/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4" name="Rectángulo 3">
            <a:hlinkClick r:id="rId3"/>
          </p:cNvPr>
          <p:cNvSpPr/>
          <p:nvPr userDrawn="1"/>
        </p:nvSpPr>
        <p:spPr>
          <a:xfrm>
            <a:off x="10258777" y="6392334"/>
            <a:ext cx="352779" cy="27516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5" name="Rectángulo 4">
            <a:hlinkClick r:id="rId4"/>
          </p:cNvPr>
          <p:cNvSpPr/>
          <p:nvPr userDrawn="1"/>
        </p:nvSpPr>
        <p:spPr>
          <a:xfrm>
            <a:off x="10687760" y="6381750"/>
            <a:ext cx="352779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6" name="Rectángulo 5">
            <a:hlinkClick r:id="rId5"/>
          </p:cNvPr>
          <p:cNvSpPr/>
          <p:nvPr userDrawn="1"/>
        </p:nvSpPr>
        <p:spPr>
          <a:xfrm>
            <a:off x="11102620" y="6407154"/>
            <a:ext cx="352779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0" hasCustomPrompt="1"/>
          </p:nvPr>
        </p:nvSpPr>
        <p:spPr>
          <a:xfrm>
            <a:off x="1721577" y="5485338"/>
            <a:ext cx="8240516" cy="24466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>
                <a:solidFill>
                  <a:srgbClr val="9B9B9B"/>
                </a:solidFill>
              </a:defRPr>
            </a:lvl1pPr>
          </a:lstStyle>
          <a:p>
            <a:pPr lvl="0"/>
            <a:r>
              <a:rPr lang="es-ES_tradnl" dirty="0" smtClean="0"/>
              <a:t>Haga clic para editar División</a:t>
            </a:r>
          </a:p>
        </p:txBody>
      </p:sp>
      <p:sp>
        <p:nvSpPr>
          <p:cNvPr id="14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25547" y="5659082"/>
            <a:ext cx="8240516" cy="2446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50">
                <a:solidFill>
                  <a:srgbClr val="9B9B9B"/>
                </a:solidFill>
              </a:defRPr>
            </a:lvl1pPr>
          </a:lstStyle>
          <a:p>
            <a:pPr lvl="0"/>
            <a:r>
              <a:rPr lang="es-ES_tradnl" dirty="0" smtClean="0"/>
              <a:t>Haga clic para editar Unidad</a:t>
            </a:r>
          </a:p>
        </p:txBody>
      </p:sp>
    </p:spTree>
    <p:extLst>
      <p:ext uri="{BB962C8B-B14F-4D97-AF65-F5344CB8AC3E}">
        <p14:creationId xmlns:p14="http://schemas.microsoft.com/office/powerpoint/2010/main" val="373846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74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9486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1176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534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504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927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1" y="2084917"/>
            <a:ext cx="11144956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título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8308623" cy="614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2" hasCustomPrompt="1"/>
          </p:nvPr>
        </p:nvSpPr>
        <p:spPr>
          <a:xfrm>
            <a:off x="2365660" y="6276920"/>
            <a:ext cx="8629664" cy="260522"/>
          </a:xfrm>
        </p:spPr>
        <p:txBody>
          <a:bodyPr>
            <a:normAutofit/>
          </a:bodyPr>
          <a:lstStyle>
            <a:lvl1pPr marL="0" indent="0" algn="r">
              <a:buNone/>
              <a:defRPr sz="13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  <p:sp>
        <p:nvSpPr>
          <p:cNvPr id="13" name="Marcador de texto 11"/>
          <p:cNvSpPr>
            <a:spLocks noGrp="1"/>
          </p:cNvSpPr>
          <p:nvPr>
            <p:ph type="body" sz="quarter" idx="13" hasCustomPrompt="1"/>
          </p:nvPr>
        </p:nvSpPr>
        <p:spPr>
          <a:xfrm>
            <a:off x="2373476" y="6510730"/>
            <a:ext cx="8629664" cy="260522"/>
          </a:xfrm>
        </p:spPr>
        <p:txBody>
          <a:bodyPr>
            <a:noAutofit/>
          </a:bodyPr>
          <a:lstStyle>
            <a:lvl1pPr marL="0" indent="0" algn="r">
              <a:buNone/>
              <a:defRPr sz="11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454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11"/>
          <p:cNvSpPr>
            <a:spLocks noGrp="1"/>
          </p:cNvSpPr>
          <p:nvPr>
            <p:ph type="body" sz="quarter" idx="12" hasCustomPrompt="1"/>
          </p:nvPr>
        </p:nvSpPr>
        <p:spPr>
          <a:xfrm>
            <a:off x="2365660" y="6276920"/>
            <a:ext cx="8629664" cy="260522"/>
          </a:xfrm>
        </p:spPr>
        <p:txBody>
          <a:bodyPr>
            <a:normAutofit/>
          </a:bodyPr>
          <a:lstStyle>
            <a:lvl1pPr marL="0" indent="0" algn="r">
              <a:buNone/>
              <a:defRPr sz="13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  <p:sp>
        <p:nvSpPr>
          <p:cNvPr id="4" name="Marcador de texto 11"/>
          <p:cNvSpPr>
            <a:spLocks noGrp="1"/>
          </p:cNvSpPr>
          <p:nvPr>
            <p:ph type="body" sz="quarter" idx="13" hasCustomPrompt="1"/>
          </p:nvPr>
        </p:nvSpPr>
        <p:spPr>
          <a:xfrm>
            <a:off x="2373476" y="6510730"/>
            <a:ext cx="8629664" cy="260522"/>
          </a:xfrm>
        </p:spPr>
        <p:txBody>
          <a:bodyPr>
            <a:noAutofit/>
          </a:bodyPr>
          <a:lstStyle>
            <a:lvl1pPr marL="0" indent="0" algn="r">
              <a:buNone/>
              <a:defRPr sz="11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  <p:sp>
        <p:nvSpPr>
          <p:cNvPr id="5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1" y="2084917"/>
            <a:ext cx="5088864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texto 3"/>
          <p:cNvSpPr>
            <a:spLocks noGrp="1"/>
          </p:cNvSpPr>
          <p:nvPr>
            <p:ph type="body" sz="half" idx="14"/>
          </p:nvPr>
        </p:nvSpPr>
        <p:spPr>
          <a:xfrm>
            <a:off x="6545093" y="2084917"/>
            <a:ext cx="5209463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9721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hlinkClick r:id="rId3"/>
          </p:cNvPr>
          <p:cNvSpPr/>
          <p:nvPr userDrawn="1"/>
        </p:nvSpPr>
        <p:spPr>
          <a:xfrm>
            <a:off x="10244667" y="6339419"/>
            <a:ext cx="352779" cy="27516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3" name="Rectángulo 2">
            <a:hlinkClick r:id="rId4"/>
          </p:cNvPr>
          <p:cNvSpPr/>
          <p:nvPr userDrawn="1"/>
        </p:nvSpPr>
        <p:spPr>
          <a:xfrm>
            <a:off x="10673649" y="6328835"/>
            <a:ext cx="352779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4" name="Rectángulo 3">
            <a:hlinkClick r:id="rId5"/>
          </p:cNvPr>
          <p:cNvSpPr/>
          <p:nvPr userDrawn="1"/>
        </p:nvSpPr>
        <p:spPr>
          <a:xfrm>
            <a:off x="11088509" y="6354239"/>
            <a:ext cx="352779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5" name="Rectángulo 4">
            <a:hlinkClick r:id="rId6"/>
          </p:cNvPr>
          <p:cNvSpPr/>
          <p:nvPr userDrawn="1"/>
        </p:nvSpPr>
        <p:spPr>
          <a:xfrm>
            <a:off x="711200" y="6375403"/>
            <a:ext cx="2068689" cy="27516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402375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53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498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317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307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327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8308623" cy="614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2055284"/>
            <a:ext cx="10972800" cy="3913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901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8" r:id="rId3"/>
    <p:sldLayoutId id="2147483655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b="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D156D-FC9C-6545-8EC9-B8CD3E00ED72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66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4637" y="2865438"/>
            <a:ext cx="11291696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TUTORIAL </a:t>
            </a:r>
            <a:br>
              <a:rPr lang="es-ES" dirty="0" smtClean="0"/>
            </a:br>
            <a:r>
              <a:rPr lang="es-ES" dirty="0" smtClean="0"/>
              <a:t>FORMATO TIPO N° 3</a:t>
            </a:r>
            <a:br>
              <a:rPr lang="es-ES" dirty="0" smtClean="0"/>
            </a:br>
            <a:r>
              <a:rPr lang="es-CL" dirty="0" smtClean="0"/>
              <a:t>Rendición </a:t>
            </a:r>
            <a:r>
              <a:rPr lang="es-CL" dirty="0"/>
              <a:t>de </a:t>
            </a:r>
            <a:r>
              <a:rPr lang="es-CL" dirty="0" smtClean="0"/>
              <a:t>Fondos Entregados a Terceros Privados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4333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FORMATOS TIPO DE RENDICIÓN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560059"/>
              </p:ext>
            </p:extLst>
          </p:nvPr>
        </p:nvGraphicFramePr>
        <p:xfrm>
          <a:off x="1752600" y="1885950"/>
          <a:ext cx="8643940" cy="2882649"/>
        </p:xfrm>
        <a:graphic>
          <a:graphicData uri="http://schemas.openxmlformats.org/drawingml/2006/table">
            <a:tbl>
              <a:tblPr/>
              <a:tblGrid>
                <a:gridCol w="721692"/>
                <a:gridCol w="473746"/>
                <a:gridCol w="397350"/>
                <a:gridCol w="598849"/>
                <a:gridCol w="582393"/>
                <a:gridCol w="601468"/>
                <a:gridCol w="333426"/>
                <a:gridCol w="750379"/>
                <a:gridCol w="491038"/>
                <a:gridCol w="1793359"/>
                <a:gridCol w="1171575"/>
                <a:gridCol w="728665"/>
              </a:tblGrid>
              <a:tr h="276189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DETALLE  RENDICIÓN DE CUENTAS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8572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047">
                <a:tc rowSpan="2">
                  <a:txBody>
                    <a:bodyPr/>
                    <a:lstStyle/>
                    <a:p>
                      <a:pPr algn="ctr" fontAlgn="ctr"/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93904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4573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35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CL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189">
                <a:tc gridSpan="11">
                  <a:txBody>
                    <a:bodyPr/>
                    <a:lstStyle/>
                    <a:p>
                      <a:pPr algn="r" fontAlgn="b"/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CuadroTexto 21"/>
          <p:cNvSpPr txBox="1"/>
          <p:nvPr/>
        </p:nvSpPr>
        <p:spPr>
          <a:xfrm>
            <a:off x="1981201" y="1143001"/>
            <a:ext cx="4786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/>
              <a:t>Anexo de la Rendición</a:t>
            </a:r>
            <a:endParaRPr lang="es-CL" sz="2400" b="1" dirty="0"/>
          </a:p>
        </p:txBody>
      </p:sp>
      <p:sp>
        <p:nvSpPr>
          <p:cNvPr id="7" name="Llamada ovalada 6"/>
          <p:cNvSpPr/>
          <p:nvPr/>
        </p:nvSpPr>
        <p:spPr>
          <a:xfrm>
            <a:off x="1515554" y="1448989"/>
            <a:ext cx="1213358" cy="117872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Ordenar por tipo de gasto, operación, personal e inversión</a:t>
            </a:r>
            <a:endParaRPr lang="es-CL" sz="1100" dirty="0">
              <a:solidFill>
                <a:srgbClr val="FF0000"/>
              </a:solidFill>
            </a:endParaRPr>
          </a:p>
        </p:txBody>
      </p:sp>
      <p:sp>
        <p:nvSpPr>
          <p:cNvPr id="9" name="Llamada ovalada 8"/>
          <p:cNvSpPr/>
          <p:nvPr/>
        </p:nvSpPr>
        <p:spPr>
          <a:xfrm>
            <a:off x="2982403" y="1143001"/>
            <a:ext cx="1746760" cy="1173959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Documento que indica el pago, ya sea egreso, decreto de pago u otra denominación</a:t>
            </a:r>
            <a:endParaRPr lang="es-CL" sz="1100" dirty="0">
              <a:solidFill>
                <a:srgbClr val="FF0000"/>
              </a:solidFill>
            </a:endParaRPr>
          </a:p>
        </p:txBody>
      </p:sp>
      <p:sp>
        <p:nvSpPr>
          <p:cNvPr id="10" name="Llamada ovalada 9"/>
          <p:cNvSpPr/>
          <p:nvPr/>
        </p:nvSpPr>
        <p:spPr>
          <a:xfrm>
            <a:off x="5188517" y="1257300"/>
            <a:ext cx="1580717" cy="1094186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Información que respalda el gasto</a:t>
            </a:r>
            <a:endParaRPr lang="es-CL" sz="1100" dirty="0">
              <a:solidFill>
                <a:srgbClr val="FF0000"/>
              </a:solidFill>
            </a:endParaRPr>
          </a:p>
        </p:txBody>
      </p:sp>
      <p:sp>
        <p:nvSpPr>
          <p:cNvPr id="11" name="Llamada ovalada 10"/>
          <p:cNvSpPr/>
          <p:nvPr/>
        </p:nvSpPr>
        <p:spPr>
          <a:xfrm>
            <a:off x="6910123" y="1436899"/>
            <a:ext cx="1328926" cy="1173959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Corresponde al detalle o resumen del gasto</a:t>
            </a:r>
            <a:endParaRPr lang="es-CL" sz="1100" dirty="0">
              <a:solidFill>
                <a:srgbClr val="FF0000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752600" y="2947690"/>
            <a:ext cx="733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TIPO DE GASTO</a:t>
            </a:r>
            <a:r>
              <a:rPr lang="es-CL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*</a:t>
            </a:r>
            <a:endParaRPr lang="es-CL" sz="1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486025" y="2351486"/>
            <a:ext cx="1471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COMPROBANTE DE </a:t>
            </a:r>
            <a:r>
              <a:rPr lang="es-CL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EGRESO</a:t>
            </a:r>
            <a:endParaRPr lang="es-CL"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690683" y="3742939"/>
            <a:ext cx="847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Operación</a:t>
            </a:r>
            <a:endParaRPr lang="es-CL" sz="1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685918" y="4115276"/>
            <a:ext cx="847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Personal</a:t>
            </a:r>
            <a:endParaRPr lang="es-CL" sz="1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2457445" y="3756839"/>
            <a:ext cx="1500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s-CL" sz="1200" dirty="0" smtClean="0"/>
              <a:t>29         22-04-2015    </a:t>
            </a:r>
            <a:endParaRPr lang="es-CL" sz="1200" dirty="0"/>
          </a:p>
        </p:txBody>
      </p:sp>
      <p:sp>
        <p:nvSpPr>
          <p:cNvPr id="24" name="CuadroTexto 23"/>
          <p:cNvSpPr txBox="1"/>
          <p:nvPr/>
        </p:nvSpPr>
        <p:spPr>
          <a:xfrm>
            <a:off x="2457445" y="4160246"/>
            <a:ext cx="1457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s-CL" sz="1200" dirty="0" smtClean="0"/>
              <a:t>36         29-04-2015   </a:t>
            </a:r>
            <a:endParaRPr lang="es-CL" sz="1200" dirty="0"/>
          </a:p>
        </p:txBody>
      </p:sp>
      <p:sp>
        <p:nvSpPr>
          <p:cNvPr id="29" name="CuadroTexto 28"/>
          <p:cNvSpPr txBox="1"/>
          <p:nvPr/>
        </p:nvSpPr>
        <p:spPr>
          <a:xfrm>
            <a:off x="3914774" y="3685869"/>
            <a:ext cx="285274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ctr"/>
            <a:r>
              <a:rPr lang="es-CL" sz="1200" dirty="0" smtClean="0"/>
              <a:t>64523     Factura             Arriendos de</a:t>
            </a:r>
          </a:p>
          <a:p>
            <a:pPr fontAlgn="ctr"/>
            <a:r>
              <a:rPr lang="es-CL" sz="1200" dirty="0"/>
              <a:t> </a:t>
            </a:r>
            <a:r>
              <a:rPr lang="es-CL" sz="1200" dirty="0" smtClean="0"/>
              <a:t>                                          vehículos</a:t>
            </a:r>
            <a:endParaRPr lang="es-CL" sz="1200" dirty="0"/>
          </a:p>
        </p:txBody>
      </p:sp>
      <p:sp>
        <p:nvSpPr>
          <p:cNvPr id="31" name="CuadroTexto 30"/>
          <p:cNvSpPr txBox="1"/>
          <p:nvPr/>
        </p:nvSpPr>
        <p:spPr>
          <a:xfrm>
            <a:off x="3912667" y="4135067"/>
            <a:ext cx="2727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s-CL" sz="1200" dirty="0" smtClean="0"/>
              <a:t>172         Boleta de          </a:t>
            </a:r>
            <a:r>
              <a:rPr lang="es-CL" sz="1200" dirty="0"/>
              <a:t>Jorge </a:t>
            </a:r>
            <a:r>
              <a:rPr lang="es-CL" sz="1200" dirty="0" smtClean="0"/>
              <a:t>Medel </a:t>
            </a:r>
          </a:p>
          <a:p>
            <a:pPr fontAlgn="ctr"/>
            <a:r>
              <a:rPr lang="es-CL" sz="1200" dirty="0" smtClean="0"/>
              <a:t>                Honorarios</a:t>
            </a:r>
            <a:endParaRPr lang="es-CL" sz="1200" dirty="0"/>
          </a:p>
        </p:txBody>
      </p:sp>
      <p:sp>
        <p:nvSpPr>
          <p:cNvPr id="33" name="CuadroTexto 32"/>
          <p:cNvSpPr txBox="1"/>
          <p:nvPr/>
        </p:nvSpPr>
        <p:spPr>
          <a:xfrm>
            <a:off x="6683274" y="3653013"/>
            <a:ext cx="18011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es-CL" sz="1200" dirty="0" smtClean="0"/>
              <a:t>Para </a:t>
            </a:r>
            <a:r>
              <a:rPr lang="es-CL" sz="1200" dirty="0"/>
              <a:t>traslado de </a:t>
            </a:r>
            <a:r>
              <a:rPr lang="es-CL" sz="1200" dirty="0" smtClean="0"/>
              <a:t>beneficiarios</a:t>
            </a:r>
          </a:p>
          <a:p>
            <a:pPr fontAlgn="b"/>
            <a:endParaRPr lang="es-CL" sz="1200" dirty="0" smtClean="0"/>
          </a:p>
          <a:p>
            <a:pPr fontAlgn="b"/>
            <a:r>
              <a:rPr lang="es-CL" sz="1200" dirty="0" smtClean="0"/>
              <a:t>Pastelero</a:t>
            </a:r>
            <a:endParaRPr lang="es-CL" sz="1200" dirty="0"/>
          </a:p>
        </p:txBody>
      </p:sp>
      <p:sp>
        <p:nvSpPr>
          <p:cNvPr id="34" name="CuadroTexto 33"/>
          <p:cNvSpPr txBox="1"/>
          <p:nvPr/>
        </p:nvSpPr>
        <p:spPr>
          <a:xfrm>
            <a:off x="8484434" y="3653013"/>
            <a:ext cx="11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es-CL" sz="1200" dirty="0" smtClean="0"/>
              <a:t>Banco</a:t>
            </a:r>
          </a:p>
          <a:p>
            <a:pPr fontAlgn="b"/>
            <a:endParaRPr lang="es-CL" sz="1200" dirty="0"/>
          </a:p>
          <a:p>
            <a:pPr fontAlgn="b"/>
            <a:endParaRPr lang="es-CL" sz="1200" dirty="0" smtClean="0"/>
          </a:p>
          <a:p>
            <a:pPr fontAlgn="b"/>
            <a:r>
              <a:rPr lang="es-CL" sz="1200" dirty="0" smtClean="0"/>
              <a:t>Transferencia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9638676" y="3688068"/>
            <a:ext cx="11542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es-CL" sz="1200" dirty="0" smtClean="0"/>
              <a:t>  900.000</a:t>
            </a:r>
            <a:endParaRPr lang="es-CL" sz="1200" dirty="0"/>
          </a:p>
          <a:p>
            <a:pPr fontAlgn="b"/>
            <a:endParaRPr lang="es-CL" sz="1200" dirty="0" smtClean="0"/>
          </a:p>
          <a:p>
            <a:pPr fontAlgn="b"/>
            <a:r>
              <a:rPr lang="es-CL" sz="1200" dirty="0" smtClean="0"/>
              <a:t> </a:t>
            </a:r>
          </a:p>
          <a:p>
            <a:pPr fontAlgn="b"/>
            <a:r>
              <a:rPr lang="es-CL" sz="1200" dirty="0" smtClean="0"/>
              <a:t>1.000.000</a:t>
            </a:r>
            <a:endParaRPr lang="es-CL" sz="1200" dirty="0"/>
          </a:p>
          <a:p>
            <a:pPr fontAlgn="b"/>
            <a:endParaRPr lang="es-CL" sz="1200" dirty="0" smtClean="0"/>
          </a:p>
        </p:txBody>
      </p:sp>
      <p:sp>
        <p:nvSpPr>
          <p:cNvPr id="36" name="CuadroTexto 35"/>
          <p:cNvSpPr txBox="1"/>
          <p:nvPr/>
        </p:nvSpPr>
        <p:spPr>
          <a:xfrm>
            <a:off x="8959073" y="4491600"/>
            <a:ext cx="1653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es-CL" sz="1200" b="1" dirty="0" smtClean="0"/>
              <a:t>Total          1.900.000</a:t>
            </a:r>
            <a:endParaRPr lang="es-CL" sz="1200" dirty="0"/>
          </a:p>
        </p:txBody>
      </p:sp>
      <p:sp>
        <p:nvSpPr>
          <p:cNvPr id="37" name="CuadroTexto 36"/>
          <p:cNvSpPr txBox="1"/>
          <p:nvPr/>
        </p:nvSpPr>
        <p:spPr>
          <a:xfrm>
            <a:off x="2543173" y="3082600"/>
            <a:ext cx="1500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s-CL" sz="1200" b="1" dirty="0"/>
              <a:t>N</a:t>
            </a:r>
            <a:r>
              <a:rPr lang="es-CL" sz="1200" b="1" dirty="0" smtClean="0"/>
              <a:t>°             FECHA</a:t>
            </a:r>
            <a:endParaRPr lang="es-CL" sz="1200" dirty="0"/>
          </a:p>
        </p:txBody>
      </p:sp>
      <p:sp>
        <p:nvSpPr>
          <p:cNvPr id="39" name="CuadroTexto 38"/>
          <p:cNvSpPr txBox="1"/>
          <p:nvPr/>
        </p:nvSpPr>
        <p:spPr>
          <a:xfrm>
            <a:off x="3892275" y="3082600"/>
            <a:ext cx="733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N°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4482058" y="2759434"/>
            <a:ext cx="1049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TIPO (FACTURA, BOLETA, LIQUIDACIÓN U OTRO)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5483043" y="2813151"/>
            <a:ext cx="1157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NOMBRE PROVEEDOR O PRESTADOR DE SERVICIOS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6767515" y="2763024"/>
            <a:ext cx="1716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s-CL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DESCRIPCIÓN DE LA LABOR REALIZADA O DETALLE DEL GASTO </a:t>
            </a:r>
            <a:endParaRPr lang="es-CL"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8239049" y="2685871"/>
            <a:ext cx="1716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FORMA DE PAGO EFECTIVO / TRANSFERENCIA / </a:t>
            </a:r>
            <a:r>
              <a:rPr lang="es-CL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CHEQUE</a:t>
            </a:r>
            <a:endParaRPr lang="es-CL"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9638676" y="2763024"/>
            <a:ext cx="820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MONTO </a:t>
            </a:r>
            <a:b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EN $ O US</a:t>
            </a:r>
            <a:r>
              <a:rPr lang="es-CL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$</a:t>
            </a:r>
            <a:endParaRPr lang="es-CL"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3845496" y="2422747"/>
            <a:ext cx="2923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DETALLE DOCUMENTO DE RESPALDO</a:t>
            </a:r>
          </a:p>
        </p:txBody>
      </p:sp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126069"/>
              </p:ext>
            </p:extLst>
          </p:nvPr>
        </p:nvGraphicFramePr>
        <p:xfrm>
          <a:off x="10422454" y="2417230"/>
          <a:ext cx="1050410" cy="2093965"/>
        </p:xfrm>
        <a:graphic>
          <a:graphicData uri="http://schemas.openxmlformats.org/drawingml/2006/table">
            <a:tbl>
              <a:tblPr/>
              <a:tblGrid>
                <a:gridCol w="1050410"/>
              </a:tblGrid>
              <a:tr h="1268945">
                <a:tc>
                  <a:txBody>
                    <a:bodyPr/>
                    <a:lstStyle/>
                    <a:p>
                      <a:pPr algn="ctr" fontAlgn="ctr"/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3532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6" name="Llamada ovalada 45"/>
          <p:cNvSpPr/>
          <p:nvPr/>
        </p:nvSpPr>
        <p:spPr>
          <a:xfrm>
            <a:off x="8320570" y="1448989"/>
            <a:ext cx="1195308" cy="1173959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Medio de pago del gasto</a:t>
            </a:r>
            <a:endParaRPr lang="es-CL" sz="1100" dirty="0">
              <a:solidFill>
                <a:srgbClr val="FF0000"/>
              </a:solidFill>
            </a:endParaRPr>
          </a:p>
        </p:txBody>
      </p:sp>
      <p:sp>
        <p:nvSpPr>
          <p:cNvPr id="47" name="Llamada ovalada 46"/>
          <p:cNvSpPr/>
          <p:nvPr/>
        </p:nvSpPr>
        <p:spPr>
          <a:xfrm>
            <a:off x="9515878" y="889000"/>
            <a:ext cx="1277040" cy="1738709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Indicar el </a:t>
            </a:r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monto según la moneda en que se encuentre el presupuesto del servicio</a:t>
            </a:r>
            <a:endParaRPr lang="es-CL" sz="1100" dirty="0">
              <a:solidFill>
                <a:srgbClr val="FF0000"/>
              </a:solidFill>
            </a:endParaRPr>
          </a:p>
        </p:txBody>
      </p:sp>
      <p:sp>
        <p:nvSpPr>
          <p:cNvPr id="48" name="Llamada ovalada 47"/>
          <p:cNvSpPr/>
          <p:nvPr/>
        </p:nvSpPr>
        <p:spPr>
          <a:xfrm>
            <a:off x="10479064" y="128592"/>
            <a:ext cx="1727224" cy="2316961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Corresponde al monto que establece la documentación de respaldo</a:t>
            </a:r>
            <a:endParaRPr lang="es-CL" sz="1100" dirty="0">
              <a:solidFill>
                <a:schemeClr val="bg1"/>
              </a:solidFill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10464776" y="2767191"/>
            <a:ext cx="1008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MONTO </a:t>
            </a:r>
            <a:b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s-CL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 MONEDA EXTRANJERA</a:t>
            </a:r>
            <a:endParaRPr lang="es-CL"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63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 animBg="1"/>
      <p:bldP spid="9" grpId="0" animBg="1"/>
      <p:bldP spid="10" grpId="0" animBg="1"/>
      <p:bldP spid="11" grpId="0" animBg="1"/>
      <p:bldP spid="2" grpId="0"/>
      <p:bldP spid="6" grpId="0"/>
      <p:bldP spid="15" grpId="0"/>
      <p:bldP spid="17" grpId="0"/>
      <p:bldP spid="21" grpId="0"/>
      <p:bldP spid="24" grpId="0"/>
      <p:bldP spid="29" grpId="0"/>
      <p:bldP spid="31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7" grpId="0" animBg="1"/>
      <p:bldP spid="48" grpId="0" animBg="1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308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FORMATOS TIPO DE RENDICIÓN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117144"/>
              </p:ext>
            </p:extLst>
          </p:nvPr>
        </p:nvGraphicFramePr>
        <p:xfrm>
          <a:off x="1481139" y="2750785"/>
          <a:ext cx="8729661" cy="2107407"/>
        </p:xfrm>
        <a:graphic>
          <a:graphicData uri="http://schemas.openxmlformats.org/drawingml/2006/table">
            <a:tbl>
              <a:tblPr/>
              <a:tblGrid>
                <a:gridCol w="864323"/>
                <a:gridCol w="1231660"/>
                <a:gridCol w="1015580"/>
                <a:gridCol w="432162"/>
                <a:gridCol w="507789"/>
                <a:gridCol w="605026"/>
                <a:gridCol w="421357"/>
                <a:gridCol w="659047"/>
                <a:gridCol w="756282"/>
                <a:gridCol w="669850"/>
                <a:gridCol w="507789"/>
                <a:gridCol w="1058796"/>
              </a:tblGrid>
              <a:tr h="362865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TITULO III   Rendición de Fondos Entregados a Terceros Privados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3083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39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I.-  IDENTIFICACIÓN DE LA TRANSFERENCIA DE LOS RECURSOS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DIA   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MES   /    AÑO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30703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CL" sz="12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9127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12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</a:t>
                      </a:r>
                      <a:r>
                        <a:rPr lang="es-C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 del servicio o entidad otorgante: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CL" sz="12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127">
                <a:tc>
                  <a:txBody>
                    <a:bodyPr/>
                    <a:lstStyle/>
                    <a:p>
                      <a:pPr algn="l" fontAlgn="b"/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981201" y="1085851"/>
            <a:ext cx="6231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APARTADO I</a:t>
            </a:r>
          </a:p>
        </p:txBody>
      </p:sp>
      <p:sp>
        <p:nvSpPr>
          <p:cNvPr id="12" name="Llamada ovalada 11"/>
          <p:cNvSpPr/>
          <p:nvPr/>
        </p:nvSpPr>
        <p:spPr>
          <a:xfrm>
            <a:off x="9405425" y="2750785"/>
            <a:ext cx="1412630" cy="810508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 en que </a:t>
            </a:r>
            <a:r>
              <a:rPr lang="es-CL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está </a:t>
            </a:r>
            <a:r>
              <a:rPr lang="es-CL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rindiendo</a:t>
            </a:r>
          </a:p>
        </p:txBody>
      </p:sp>
      <p:sp>
        <p:nvSpPr>
          <p:cNvPr id="13" name="Llamada ovalada 12"/>
          <p:cNvSpPr/>
          <p:nvPr/>
        </p:nvSpPr>
        <p:spPr>
          <a:xfrm>
            <a:off x="6227445" y="3269771"/>
            <a:ext cx="2414588" cy="872828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Incorporar el nombre del </a:t>
            </a:r>
            <a:r>
              <a:rPr lang="es-CL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 Público que otorga los recursos</a:t>
            </a:r>
            <a:r>
              <a:rPr lang="es-CL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CL" sz="10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8710615" y="3706185"/>
            <a:ext cx="15001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10      07      </a:t>
            </a:r>
            <a:r>
              <a:rPr lang="es-CL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5567366" y="4299952"/>
            <a:ext cx="4643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Ministerio de la Protección de la Tercera Edad</a:t>
            </a:r>
            <a:endParaRPr lang="es-CL" sz="1200" dirty="0"/>
          </a:p>
        </p:txBody>
      </p:sp>
    </p:spTree>
    <p:extLst>
      <p:ext uri="{BB962C8B-B14F-4D97-AF65-F5344CB8AC3E}">
        <p14:creationId xmlns:p14="http://schemas.microsoft.com/office/powerpoint/2010/main" val="35359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13" grpId="0" animBg="1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FORMATOS TIPO DE RENDICIÓN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127050"/>
              </p:ext>
            </p:extLst>
          </p:nvPr>
        </p:nvGraphicFramePr>
        <p:xfrm>
          <a:off x="1695452" y="1771660"/>
          <a:ext cx="8620125" cy="4265334"/>
        </p:xfrm>
        <a:graphic>
          <a:graphicData uri="http://schemas.openxmlformats.org/drawingml/2006/table">
            <a:tbl>
              <a:tblPr/>
              <a:tblGrid>
                <a:gridCol w="844541"/>
                <a:gridCol w="1203468"/>
                <a:gridCol w="992332"/>
                <a:gridCol w="422270"/>
                <a:gridCol w="80936"/>
                <a:gridCol w="442181"/>
                <a:gridCol w="87974"/>
                <a:gridCol w="65050"/>
                <a:gridCol w="487408"/>
                <a:gridCol w="411713"/>
                <a:gridCol w="643960"/>
                <a:gridCol w="738971"/>
                <a:gridCol w="661557"/>
                <a:gridCol w="496167"/>
                <a:gridCol w="1041597"/>
              </a:tblGrid>
              <a:tr h="170245">
                <a:tc gridSpan="12"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II.-  IDENTIFICACIÓN DEL SERVICIO O ENTIDAD QUE RECIBIÓ Y EJECUTÓ LOS RECURSOS 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187"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9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Nombre </a:t>
                      </a:r>
                      <a:r>
                        <a:rPr lang="es-C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la </a:t>
                      </a:r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entidad receptora: 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RUT: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56590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 en $ o US$*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56590">
                <a:tc gridSpan="9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 total transferido moneda nacional (o extranjera) a la fecha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56590">
                <a:tc gridSpan="9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o Institución Financiera donde se depositaron los recursos 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 Cuenta Bancaria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Comprobante de ingreso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85738" indent="257175"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comprobante</a:t>
                      </a:r>
                      <a:r>
                        <a:rPr lang="es-C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30400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Objetivo de la Transferencia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gridSpan="1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CL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s-CL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90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90">
                <a:tc gridSpan="15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 de identificación del proyecto o </a:t>
                      </a:r>
                      <a:r>
                        <a:rPr lang="es-C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Programa 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2852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100" dirty="0"/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795">
                <a:tc gridSpan="8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Antecedentes del acto administrativo que lo aprueba: 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8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Modificaciones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677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100" dirty="0"/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245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416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Ítem </a:t>
                      </a:r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Presupuestario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561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100" dirty="0"/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59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 de inicio del programa o proyecto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56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 de término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5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Período de rendición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1981201" y="1085851"/>
            <a:ext cx="6231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APARTADO II</a:t>
            </a:r>
          </a:p>
        </p:txBody>
      </p:sp>
      <p:sp>
        <p:nvSpPr>
          <p:cNvPr id="13" name="Llamada ovalada 12"/>
          <p:cNvSpPr/>
          <p:nvPr/>
        </p:nvSpPr>
        <p:spPr>
          <a:xfrm>
            <a:off x="5924551" y="955676"/>
            <a:ext cx="1314450" cy="987436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Debe ir el nombre de quien rinde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681536" y="2043111"/>
            <a:ext cx="2781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OSFL Ayudando a la Tercera Edad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Llamada ovalada 14"/>
          <p:cNvSpPr/>
          <p:nvPr/>
        </p:nvSpPr>
        <p:spPr>
          <a:xfrm>
            <a:off x="7858539" y="1056231"/>
            <a:ext cx="1059685" cy="901908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Debe ir el </a:t>
            </a:r>
            <a:r>
              <a:rPr lang="es-CL" sz="1100" dirty="0" err="1">
                <a:solidFill>
                  <a:srgbClr val="FF0000"/>
                </a:solidFill>
                <a:latin typeface="Calibri" panose="020F0502020204030204" pitchFamily="34" charset="0"/>
              </a:rPr>
              <a:t>rut</a:t>
            </a:r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 de quien rinde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074860" y="2043111"/>
            <a:ext cx="20267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87.270.950-1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8753476" y="2400297"/>
            <a:ext cx="14858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4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.000.000</a:t>
            </a:r>
            <a:endParaRPr lang="es-CL" sz="11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6696075" y="2573966"/>
            <a:ext cx="3271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Banco del Estado</a:t>
            </a:r>
            <a:endParaRPr lang="es-CL" sz="1100" dirty="0"/>
          </a:p>
        </p:txBody>
      </p:sp>
      <p:sp>
        <p:nvSpPr>
          <p:cNvPr id="25" name="CuadroTexto 24"/>
          <p:cNvSpPr txBox="1"/>
          <p:nvPr/>
        </p:nvSpPr>
        <p:spPr>
          <a:xfrm>
            <a:off x="6705602" y="2754942"/>
            <a:ext cx="3271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Cuentas vista N° 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9-1</a:t>
            </a:r>
            <a:endParaRPr lang="es-CL" sz="1100" dirty="0"/>
          </a:p>
        </p:txBody>
      </p:sp>
      <p:sp>
        <p:nvSpPr>
          <p:cNvPr id="26" name="CuadroTexto 25"/>
          <p:cNvSpPr txBox="1"/>
          <p:nvPr/>
        </p:nvSpPr>
        <p:spPr>
          <a:xfrm>
            <a:off x="7069673" y="2932717"/>
            <a:ext cx="15643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18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de 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junio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de 2015</a:t>
            </a:r>
            <a:endParaRPr lang="es-CL" sz="1100" dirty="0"/>
          </a:p>
        </p:txBody>
      </p:sp>
      <p:sp>
        <p:nvSpPr>
          <p:cNvPr id="27" name="CuadroTexto 26"/>
          <p:cNvSpPr txBox="1"/>
          <p:nvPr/>
        </p:nvSpPr>
        <p:spPr>
          <a:xfrm>
            <a:off x="9637223" y="2932717"/>
            <a:ext cx="9286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23</a:t>
            </a:r>
            <a:endParaRPr lang="es-CL" sz="1100" dirty="0"/>
          </a:p>
        </p:txBody>
      </p:sp>
      <p:sp>
        <p:nvSpPr>
          <p:cNvPr id="28" name="CuadroTexto 27"/>
          <p:cNvSpPr txBox="1"/>
          <p:nvPr/>
        </p:nvSpPr>
        <p:spPr>
          <a:xfrm>
            <a:off x="3669243" y="3271617"/>
            <a:ext cx="6570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Entregar a habitantes de la tercera de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edad en situación vulnerable comidas 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saludables y equilibradas.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Llamada ovalada 28"/>
          <p:cNvSpPr/>
          <p:nvPr/>
        </p:nvSpPr>
        <p:spPr>
          <a:xfrm>
            <a:off x="3867151" y="2420636"/>
            <a:ext cx="2328863" cy="850892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Indicado en el </a:t>
            </a:r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convenio</a:t>
            </a:r>
            <a:endParaRPr lang="es-CL" sz="11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4281485" y="3781751"/>
            <a:ext cx="115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No aplica</a:t>
            </a:r>
          </a:p>
        </p:txBody>
      </p:sp>
      <p:sp>
        <p:nvSpPr>
          <p:cNvPr id="34" name="Llamada con línea 1 33"/>
          <p:cNvSpPr/>
          <p:nvPr/>
        </p:nvSpPr>
        <p:spPr>
          <a:xfrm>
            <a:off x="5374483" y="3810327"/>
            <a:ext cx="1538023" cy="418774"/>
          </a:xfrm>
          <a:prstGeom prst="borderCallout1">
            <a:avLst>
              <a:gd name="adj1" fmla="val 18750"/>
              <a:gd name="adj2" fmla="val -8333"/>
              <a:gd name="adj3" fmla="val 20041"/>
              <a:gd name="adj4" fmla="val -2867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Código Bip u otro, cuando corresponda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5924551" y="4214485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</a:rPr>
              <a:t>13</a:t>
            </a:r>
            <a:endParaRPr lang="es-CL" sz="1100" b="1" dirty="0">
              <a:solidFill>
                <a:srgbClr val="00B050"/>
              </a:solidFill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7038980" y="4214812"/>
            <a:ext cx="10096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</a:rPr>
              <a:t>16 </a:t>
            </a:r>
            <a:r>
              <a:rPr lang="es-CL" sz="1100" b="1" dirty="0">
                <a:solidFill>
                  <a:srgbClr val="00B050"/>
                </a:solidFill>
              </a:rPr>
              <a:t>- </a:t>
            </a:r>
            <a:r>
              <a:rPr lang="es-CL" sz="1100" b="1" dirty="0" smtClean="0">
                <a:solidFill>
                  <a:srgbClr val="00B050"/>
                </a:solidFill>
              </a:rPr>
              <a:t>06 </a:t>
            </a:r>
            <a:r>
              <a:rPr lang="es-CL" sz="1100" b="1" dirty="0">
                <a:solidFill>
                  <a:srgbClr val="00B050"/>
                </a:solidFill>
              </a:rPr>
              <a:t>- 2015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5924551" y="4461152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N/A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7038975" y="4476095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N/A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8710728" y="4482747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N/A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8596316" y="4210050"/>
            <a:ext cx="26931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</a:rPr>
              <a:t>Ministerio de Protección a la Tercera Edad</a:t>
            </a:r>
            <a:endParaRPr lang="es-CL" sz="1100" b="1" dirty="0">
              <a:solidFill>
                <a:srgbClr val="00B050"/>
              </a:solidFill>
            </a:endParaRPr>
          </a:p>
        </p:txBody>
      </p:sp>
      <p:sp>
        <p:nvSpPr>
          <p:cNvPr id="41" name="Llamada con línea 1 40"/>
          <p:cNvSpPr/>
          <p:nvPr/>
        </p:nvSpPr>
        <p:spPr>
          <a:xfrm>
            <a:off x="9420485" y="4778453"/>
            <a:ext cx="1914524" cy="552451"/>
          </a:xfrm>
          <a:prstGeom prst="borderCallout1">
            <a:avLst>
              <a:gd name="adj1" fmla="val 8564"/>
              <a:gd name="adj2" fmla="val 83515"/>
              <a:gd name="adj3" fmla="val -76064"/>
              <a:gd name="adj4" fmla="val 6762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Que aprueba proyecto o programa,  las modificaciones se incorporan todas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4081462" y="5024110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24</a:t>
            </a:r>
          </a:p>
        </p:txBody>
      </p:sp>
      <p:sp>
        <p:nvSpPr>
          <p:cNvPr id="43" name="CuadroTexto 42"/>
          <p:cNvSpPr txBox="1"/>
          <p:nvPr/>
        </p:nvSpPr>
        <p:spPr>
          <a:xfrm>
            <a:off x="4774408" y="5009167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</a:rPr>
              <a:t>01</a:t>
            </a:r>
            <a:endParaRPr lang="es-CL" sz="1100" b="1" dirty="0">
              <a:solidFill>
                <a:srgbClr val="00B050"/>
              </a:solidFill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5448302" y="5009168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001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4767264" y="5365123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11</a:t>
            </a:r>
          </a:p>
        </p:txBody>
      </p:sp>
      <p:sp>
        <p:nvSpPr>
          <p:cNvPr id="47" name="CuadroTexto 46"/>
          <p:cNvSpPr txBox="1"/>
          <p:nvPr/>
        </p:nvSpPr>
        <p:spPr>
          <a:xfrm>
            <a:off x="5281613" y="5367670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</a:rPr>
              <a:t>06</a:t>
            </a:r>
            <a:endParaRPr lang="es-CL" sz="1100" b="1" dirty="0">
              <a:solidFill>
                <a:srgbClr val="00B050"/>
              </a:solidFill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5748339" y="5367670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2015</a:t>
            </a:r>
          </a:p>
        </p:txBody>
      </p:sp>
      <p:sp>
        <p:nvSpPr>
          <p:cNvPr id="49" name="CuadroTexto 48"/>
          <p:cNvSpPr txBox="1"/>
          <p:nvPr/>
        </p:nvSpPr>
        <p:spPr>
          <a:xfrm>
            <a:off x="4762499" y="5560387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31</a:t>
            </a:r>
          </a:p>
        </p:txBody>
      </p:sp>
      <p:sp>
        <p:nvSpPr>
          <p:cNvPr id="50" name="CuadroTexto 49"/>
          <p:cNvSpPr txBox="1"/>
          <p:nvPr/>
        </p:nvSpPr>
        <p:spPr>
          <a:xfrm>
            <a:off x="5276848" y="5562934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51" name="CuadroTexto 50"/>
          <p:cNvSpPr txBox="1"/>
          <p:nvPr/>
        </p:nvSpPr>
        <p:spPr>
          <a:xfrm>
            <a:off x="5743574" y="5562934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2015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5186363" y="5817919"/>
            <a:ext cx="10096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</a:rPr>
              <a:t>Junio </a:t>
            </a:r>
            <a:r>
              <a:rPr lang="es-CL" sz="1100" b="1" dirty="0">
                <a:solidFill>
                  <a:srgbClr val="00B050"/>
                </a:solidFill>
              </a:rPr>
              <a:t>2015</a:t>
            </a:r>
          </a:p>
        </p:txBody>
      </p:sp>
      <p:sp>
        <p:nvSpPr>
          <p:cNvPr id="53" name="Llamada con línea 1 52"/>
          <p:cNvSpPr/>
          <p:nvPr/>
        </p:nvSpPr>
        <p:spPr>
          <a:xfrm>
            <a:off x="6767513" y="5469899"/>
            <a:ext cx="1538023" cy="290869"/>
          </a:xfrm>
          <a:prstGeom prst="borderCallout1">
            <a:avLst>
              <a:gd name="adj1" fmla="val 18750"/>
              <a:gd name="adj2" fmla="val -8333"/>
              <a:gd name="adj3" fmla="val 20041"/>
              <a:gd name="adj4" fmla="val -2867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>
                <a:solidFill>
                  <a:srgbClr val="FF0000"/>
                </a:solidFill>
              </a:rPr>
              <a:t>Fechas reales</a:t>
            </a:r>
          </a:p>
        </p:txBody>
      </p:sp>
      <p:sp>
        <p:nvSpPr>
          <p:cNvPr id="55" name="Llamada con línea 1 54"/>
          <p:cNvSpPr/>
          <p:nvPr/>
        </p:nvSpPr>
        <p:spPr>
          <a:xfrm>
            <a:off x="6745021" y="4722762"/>
            <a:ext cx="2398979" cy="680462"/>
          </a:xfrm>
          <a:prstGeom prst="borderCallout1">
            <a:avLst>
              <a:gd name="adj1" fmla="val 35289"/>
              <a:gd name="adj2" fmla="val 909"/>
              <a:gd name="adj3" fmla="val 55736"/>
              <a:gd name="adj4" fmla="val -2774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Información de la ley de presupuestos y clasificador </a:t>
            </a:r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presupuestario o de la cuenta extrapresupuestaria, que aparece en el convenio.</a:t>
            </a:r>
            <a:endParaRPr lang="es-CL" sz="11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Llamada con línea 1 55"/>
          <p:cNvSpPr/>
          <p:nvPr/>
        </p:nvSpPr>
        <p:spPr>
          <a:xfrm>
            <a:off x="6777040" y="5817920"/>
            <a:ext cx="1857009" cy="307358"/>
          </a:xfrm>
          <a:prstGeom prst="borderCallout1">
            <a:avLst>
              <a:gd name="adj1" fmla="val 18750"/>
              <a:gd name="adj2" fmla="val -8333"/>
              <a:gd name="adj3" fmla="val 20041"/>
              <a:gd name="adj4" fmla="val -2867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Mes </a:t>
            </a:r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o período que se rinde</a:t>
            </a:r>
            <a:endParaRPr lang="es-CL" sz="11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Llamada ovalada 44"/>
          <p:cNvSpPr/>
          <p:nvPr/>
        </p:nvSpPr>
        <p:spPr>
          <a:xfrm>
            <a:off x="8897915" y="860435"/>
            <a:ext cx="1513026" cy="1313969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 debe rendir según la moneda en que se encuentre el presupuesto del servicio</a:t>
            </a:r>
            <a:endParaRPr lang="es-CL" sz="11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Llamada con línea 1 1"/>
          <p:cNvSpPr/>
          <p:nvPr/>
        </p:nvSpPr>
        <p:spPr>
          <a:xfrm>
            <a:off x="10476140" y="1593033"/>
            <a:ext cx="1465244" cy="1339684"/>
          </a:xfrm>
          <a:prstGeom prst="borderCallout1">
            <a:avLst>
              <a:gd name="adj1" fmla="val 18750"/>
              <a:gd name="adj2" fmla="val -8333"/>
              <a:gd name="adj3" fmla="val 64483"/>
              <a:gd name="adj4" fmla="val -4485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Corresponde al total de los recursos recibidos a la fecha de efectuarse la rendición, relacionados con el proyecto o programa de que se trate</a:t>
            </a:r>
          </a:p>
        </p:txBody>
      </p:sp>
      <p:sp>
        <p:nvSpPr>
          <p:cNvPr id="54" name="Llamada con línea 1 53"/>
          <p:cNvSpPr/>
          <p:nvPr/>
        </p:nvSpPr>
        <p:spPr>
          <a:xfrm>
            <a:off x="10239374" y="3040648"/>
            <a:ext cx="1857009" cy="307358"/>
          </a:xfrm>
          <a:prstGeom prst="borderCallout1">
            <a:avLst>
              <a:gd name="adj1" fmla="val 18750"/>
              <a:gd name="adj2" fmla="val -8333"/>
              <a:gd name="adj3" fmla="val 10744"/>
              <a:gd name="adj4" fmla="val -3867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"/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Puede no ser aplicable para algunas OSFL</a:t>
            </a:r>
            <a:endParaRPr lang="es-CL" sz="11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30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/>
      <p:bldP spid="15" grpId="0" animBg="1"/>
      <p:bldP spid="16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2" grpId="0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/>
      <p:bldP spid="44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5" grpId="0" animBg="1"/>
      <p:bldP spid="56" grpId="0" animBg="1"/>
      <p:bldP spid="45" grpId="0" animBg="1"/>
      <p:bldP spid="2" grpId="0" animBg="1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FORMATOS TIPO DE RENDICIÓN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054707"/>
              </p:ext>
            </p:extLst>
          </p:nvPr>
        </p:nvGraphicFramePr>
        <p:xfrm>
          <a:off x="1695452" y="1771660"/>
          <a:ext cx="8620125" cy="4265334"/>
        </p:xfrm>
        <a:graphic>
          <a:graphicData uri="http://schemas.openxmlformats.org/drawingml/2006/table">
            <a:tbl>
              <a:tblPr/>
              <a:tblGrid>
                <a:gridCol w="844541"/>
                <a:gridCol w="1203468"/>
                <a:gridCol w="992332"/>
                <a:gridCol w="422270"/>
                <a:gridCol w="80936"/>
                <a:gridCol w="442181"/>
                <a:gridCol w="87974"/>
                <a:gridCol w="65050"/>
                <a:gridCol w="487408"/>
                <a:gridCol w="411713"/>
                <a:gridCol w="643960"/>
                <a:gridCol w="738971"/>
                <a:gridCol w="661557"/>
                <a:gridCol w="496167"/>
                <a:gridCol w="1041597"/>
              </a:tblGrid>
              <a:tr h="170245">
                <a:tc gridSpan="12"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II.-  IDENTIFICACIÓN DEL SERVICIO O ENTIDAD QUE RECIBIÓ Y EJECUTÓ LOS RECURSOS 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187"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9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Nombre del servicio o entidad receptora: 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RUT: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56590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 en $ o US$*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56590">
                <a:tc gridSpan="9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 total transferido moneda nacional (o extranjera) a la fecha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56590">
                <a:tc gridSpan="9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o Institución Financiera donde se depositaron los recursos 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 Cuenta Bancaria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Comprobante de ingreso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85738" indent="257175"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comprobante</a:t>
                      </a:r>
                      <a:r>
                        <a:rPr lang="es-C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30400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Objetivo de la Transferencia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gridSpan="1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CL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s-CL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90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90">
                <a:tc gridSpan="15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 de identificación del proyecto o </a:t>
                      </a:r>
                      <a:r>
                        <a:rPr lang="es-C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Programa 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2852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100" dirty="0"/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795">
                <a:tc gridSpan="8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Antecedentes del acto administrativo que lo aprueba: 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8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Modificaciones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677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100" dirty="0"/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245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416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Ítem </a:t>
                      </a:r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Presupuestario</a:t>
                      </a: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561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100" dirty="0"/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59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 de inicio del programa o proyecto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56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 de término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5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Período de rendición</a:t>
                      </a: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5" marR="7125" marT="7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1981201" y="1085851"/>
            <a:ext cx="6231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APARTADO II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681536" y="2043111"/>
            <a:ext cx="2781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OSFL Ayudando a la Tercera Edad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074860" y="2043111"/>
            <a:ext cx="20267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87.270.950-1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8753476" y="2400297"/>
            <a:ext cx="14858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4.000.000</a:t>
            </a:r>
            <a:endParaRPr lang="es-CL" sz="11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6696075" y="2573966"/>
            <a:ext cx="3271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Banco del Estado</a:t>
            </a:r>
            <a:endParaRPr lang="es-CL" sz="1100" dirty="0"/>
          </a:p>
        </p:txBody>
      </p:sp>
      <p:sp>
        <p:nvSpPr>
          <p:cNvPr id="25" name="CuadroTexto 24"/>
          <p:cNvSpPr txBox="1"/>
          <p:nvPr/>
        </p:nvSpPr>
        <p:spPr>
          <a:xfrm>
            <a:off x="6705602" y="2754942"/>
            <a:ext cx="3271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Cuentas vista N° 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9-1</a:t>
            </a:r>
            <a:endParaRPr lang="es-CL" sz="1100" dirty="0"/>
          </a:p>
        </p:txBody>
      </p:sp>
      <p:sp>
        <p:nvSpPr>
          <p:cNvPr id="26" name="CuadroTexto 25"/>
          <p:cNvSpPr txBox="1"/>
          <p:nvPr/>
        </p:nvSpPr>
        <p:spPr>
          <a:xfrm>
            <a:off x="7069673" y="2932717"/>
            <a:ext cx="15643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18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de 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junio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de 2015</a:t>
            </a:r>
            <a:endParaRPr lang="es-CL" sz="1100" dirty="0"/>
          </a:p>
        </p:txBody>
      </p:sp>
      <p:sp>
        <p:nvSpPr>
          <p:cNvPr id="27" name="CuadroTexto 26"/>
          <p:cNvSpPr txBox="1"/>
          <p:nvPr/>
        </p:nvSpPr>
        <p:spPr>
          <a:xfrm>
            <a:off x="9637223" y="2932717"/>
            <a:ext cx="9286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23</a:t>
            </a:r>
            <a:endParaRPr lang="es-CL" sz="1100" dirty="0"/>
          </a:p>
        </p:txBody>
      </p:sp>
      <p:sp>
        <p:nvSpPr>
          <p:cNvPr id="28" name="CuadroTexto 27"/>
          <p:cNvSpPr txBox="1"/>
          <p:nvPr/>
        </p:nvSpPr>
        <p:spPr>
          <a:xfrm>
            <a:off x="3669243" y="3271617"/>
            <a:ext cx="6570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Entregar a habitantes de la tercera de </a:t>
            </a:r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edad en situación vulnerable comidas 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saludables y equilibradas.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4281485" y="3781751"/>
            <a:ext cx="115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No aplica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5924551" y="4214485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</a:rPr>
              <a:t>13</a:t>
            </a:r>
            <a:endParaRPr lang="es-CL" sz="1100" b="1" dirty="0">
              <a:solidFill>
                <a:srgbClr val="00B050"/>
              </a:solidFill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7038980" y="4214812"/>
            <a:ext cx="10096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</a:rPr>
              <a:t>16 </a:t>
            </a:r>
            <a:r>
              <a:rPr lang="es-CL" sz="1100" b="1" dirty="0">
                <a:solidFill>
                  <a:srgbClr val="00B050"/>
                </a:solidFill>
              </a:rPr>
              <a:t>- </a:t>
            </a:r>
            <a:r>
              <a:rPr lang="es-CL" sz="1100" b="1" dirty="0" smtClean="0">
                <a:solidFill>
                  <a:srgbClr val="00B050"/>
                </a:solidFill>
              </a:rPr>
              <a:t>06 </a:t>
            </a:r>
            <a:r>
              <a:rPr lang="es-CL" sz="1100" b="1" dirty="0">
                <a:solidFill>
                  <a:srgbClr val="00B050"/>
                </a:solidFill>
              </a:rPr>
              <a:t>- 2015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5924551" y="4461152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N/A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7038975" y="4476095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N/A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8710728" y="4482747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N/A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8596316" y="4210050"/>
            <a:ext cx="26931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</a:rPr>
              <a:t>Ministerio de Protección a la Tercera Edad</a:t>
            </a:r>
            <a:endParaRPr lang="es-CL" sz="1100" b="1" dirty="0">
              <a:solidFill>
                <a:srgbClr val="00B050"/>
              </a:solidFill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4081462" y="5024110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24</a:t>
            </a:r>
          </a:p>
        </p:txBody>
      </p:sp>
      <p:sp>
        <p:nvSpPr>
          <p:cNvPr id="43" name="CuadroTexto 42"/>
          <p:cNvSpPr txBox="1"/>
          <p:nvPr/>
        </p:nvSpPr>
        <p:spPr>
          <a:xfrm>
            <a:off x="4774408" y="5009167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</a:rPr>
              <a:t>01</a:t>
            </a:r>
            <a:endParaRPr lang="es-CL" sz="1100" b="1" dirty="0">
              <a:solidFill>
                <a:srgbClr val="00B050"/>
              </a:solidFill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5448302" y="5009168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001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4767264" y="5365123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11</a:t>
            </a:r>
          </a:p>
        </p:txBody>
      </p:sp>
      <p:sp>
        <p:nvSpPr>
          <p:cNvPr id="47" name="CuadroTexto 46"/>
          <p:cNvSpPr txBox="1"/>
          <p:nvPr/>
        </p:nvSpPr>
        <p:spPr>
          <a:xfrm>
            <a:off x="5281613" y="5367670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</a:rPr>
              <a:t>06</a:t>
            </a:r>
            <a:endParaRPr lang="es-CL" sz="1100" b="1" dirty="0">
              <a:solidFill>
                <a:srgbClr val="00B050"/>
              </a:solidFill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5748339" y="5367670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2015</a:t>
            </a:r>
          </a:p>
        </p:txBody>
      </p:sp>
      <p:sp>
        <p:nvSpPr>
          <p:cNvPr id="49" name="CuadroTexto 48"/>
          <p:cNvSpPr txBox="1"/>
          <p:nvPr/>
        </p:nvSpPr>
        <p:spPr>
          <a:xfrm>
            <a:off x="4762499" y="5560387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31</a:t>
            </a:r>
          </a:p>
        </p:txBody>
      </p:sp>
      <p:sp>
        <p:nvSpPr>
          <p:cNvPr id="50" name="CuadroTexto 49"/>
          <p:cNvSpPr txBox="1"/>
          <p:nvPr/>
        </p:nvSpPr>
        <p:spPr>
          <a:xfrm>
            <a:off x="5276848" y="5562934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51" name="CuadroTexto 50"/>
          <p:cNvSpPr txBox="1"/>
          <p:nvPr/>
        </p:nvSpPr>
        <p:spPr>
          <a:xfrm>
            <a:off x="5743574" y="5562934"/>
            <a:ext cx="600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</a:rPr>
              <a:t>2015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5186363" y="5817919"/>
            <a:ext cx="10096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</a:rPr>
              <a:t>Junio </a:t>
            </a:r>
            <a:r>
              <a:rPr lang="es-CL" sz="1100" b="1" dirty="0">
                <a:solidFill>
                  <a:srgbClr val="00B050"/>
                </a:solidFill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62850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FORMATOS TIPO DE RENDICIÓN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393661"/>
              </p:ext>
            </p:extLst>
          </p:nvPr>
        </p:nvGraphicFramePr>
        <p:xfrm>
          <a:off x="1752601" y="1800227"/>
          <a:ext cx="8772524" cy="4298065"/>
        </p:xfrm>
        <a:graphic>
          <a:graphicData uri="http://schemas.openxmlformats.org/drawingml/2006/table">
            <a:tbl>
              <a:tblPr/>
              <a:tblGrid>
                <a:gridCol w="319234"/>
                <a:gridCol w="766159"/>
                <a:gridCol w="1048460"/>
                <a:gridCol w="43316"/>
                <a:gridCol w="900238"/>
                <a:gridCol w="383080"/>
                <a:gridCol w="450118"/>
                <a:gridCol w="536312"/>
                <a:gridCol w="373504"/>
                <a:gridCol w="584196"/>
                <a:gridCol w="44624"/>
                <a:gridCol w="1219539"/>
                <a:gridCol w="450118"/>
                <a:gridCol w="938545"/>
                <a:gridCol w="715081"/>
              </a:tblGrid>
              <a:tr h="261937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III.- </a:t>
                      </a:r>
                      <a:r>
                        <a:rPr lang="es-C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DETALLE </a:t>
                      </a:r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TRANSFERENCIAS RECIBIDAS Y GASTOS RENDIDOS DEL PERÍODO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MONTOS EN $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fontAlgn="b">
                        <a:tabLst>
                          <a:tab pos="714375" algn="l"/>
                        </a:tabLst>
                      </a:pP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261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RECURSOS DISPONIBLES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pendiente por rendir del período anterior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555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recibidas en el período de la rendición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943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Transferencias a rendir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 + b) = c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CL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RENDICIÓN DE CUENTA DEL PERÍODO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Personal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Inversión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075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recursos rendidos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tabLst/>
                      </a:pPr>
                      <a:r>
                        <a:rPr lang="es-C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</a:t>
                      </a:r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e +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 =</a:t>
                      </a:r>
                      <a:r>
                        <a:rPr lang="es-C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418"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6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93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PENDIENTE POR RENDIR PARA EL PERÍODO SIGUIENTE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 - g 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1981201" y="1085851"/>
            <a:ext cx="6231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APARTADO III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720219" y="3126760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4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.000.000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720220" y="2557819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739189" y="3695701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4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.000.000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748715" y="4524376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9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Llamada ovalada 18"/>
          <p:cNvSpPr/>
          <p:nvPr/>
        </p:nvSpPr>
        <p:spPr>
          <a:xfrm>
            <a:off x="8510588" y="1800228"/>
            <a:ext cx="2157412" cy="671512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Saldo pendiente </a:t>
            </a:r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de rendición del período anterior</a:t>
            </a:r>
            <a:endParaRPr lang="es-CL" sz="1100" dirty="0">
              <a:solidFill>
                <a:srgbClr val="FF0000"/>
              </a:solidFill>
            </a:endParaRPr>
          </a:p>
        </p:txBody>
      </p:sp>
      <p:sp>
        <p:nvSpPr>
          <p:cNvPr id="20" name="Llamada con línea 3 (borde y barra de énfasis) 19"/>
          <p:cNvSpPr/>
          <p:nvPr/>
        </p:nvSpPr>
        <p:spPr>
          <a:xfrm>
            <a:off x="6710364" y="2379935"/>
            <a:ext cx="1800224" cy="577580"/>
          </a:xfrm>
          <a:prstGeom prst="accent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71584"/>
              <a:gd name="adj8" fmla="val 12859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Corresponde a lo recibido en el </a:t>
            </a:r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período que se está rindiendo</a:t>
            </a:r>
            <a:endParaRPr lang="es-CL" sz="1100" dirty="0">
              <a:solidFill>
                <a:srgbClr val="FF0000"/>
              </a:solidFill>
            </a:endParaRPr>
          </a:p>
        </p:txBody>
      </p:sp>
      <p:sp>
        <p:nvSpPr>
          <p:cNvPr id="21" name="Llamada con línea 3 (borde y barra de énfasis) 20"/>
          <p:cNvSpPr/>
          <p:nvPr/>
        </p:nvSpPr>
        <p:spPr>
          <a:xfrm>
            <a:off x="3781426" y="3331210"/>
            <a:ext cx="4600575" cy="929015"/>
          </a:xfrm>
          <a:prstGeom prst="accent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41808"/>
              <a:gd name="adj8" fmla="val 1164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1100" dirty="0">
                <a:solidFill>
                  <a:srgbClr val="FF0000"/>
                </a:solidFill>
              </a:rPr>
              <a:t>Gastos necesarios para el cumplimiento de las funciones y actividades para que fueron otorgados los recursos, tales como, alimentación y bebidas, arriendos, vestuario, materiales de uso o de consumo, servicios básicos, mantenimiento, reparaciones, artículos de librería, difusión, pasajes, peajes, combustibles.</a:t>
            </a:r>
          </a:p>
        </p:txBody>
      </p:sp>
    </p:spTree>
    <p:extLst>
      <p:ext uri="{BB962C8B-B14F-4D97-AF65-F5344CB8AC3E}">
        <p14:creationId xmlns:p14="http://schemas.microsoft.com/office/powerpoint/2010/main" val="245926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FORMATOS TIPO DE RENDICIÓN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393661"/>
              </p:ext>
            </p:extLst>
          </p:nvPr>
        </p:nvGraphicFramePr>
        <p:xfrm>
          <a:off x="1752601" y="1800227"/>
          <a:ext cx="8772524" cy="4298065"/>
        </p:xfrm>
        <a:graphic>
          <a:graphicData uri="http://schemas.openxmlformats.org/drawingml/2006/table">
            <a:tbl>
              <a:tblPr/>
              <a:tblGrid>
                <a:gridCol w="319234"/>
                <a:gridCol w="766159"/>
                <a:gridCol w="1048460"/>
                <a:gridCol w="43316"/>
                <a:gridCol w="900238"/>
                <a:gridCol w="383080"/>
                <a:gridCol w="450118"/>
                <a:gridCol w="536312"/>
                <a:gridCol w="373504"/>
                <a:gridCol w="584196"/>
                <a:gridCol w="44624"/>
                <a:gridCol w="1219539"/>
                <a:gridCol w="450118"/>
                <a:gridCol w="938545"/>
                <a:gridCol w="715081"/>
              </a:tblGrid>
              <a:tr h="261937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III.- </a:t>
                      </a:r>
                      <a:r>
                        <a:rPr lang="es-C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DETALLE </a:t>
                      </a:r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TRANSFERENCIAS RECIBIDAS Y GASTOS RENDIDOS DEL PERÍODO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MONTOS EN $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fontAlgn="b">
                        <a:tabLst>
                          <a:tab pos="714375" algn="l"/>
                        </a:tabLst>
                      </a:pP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261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RECURSOS DISPONIBLES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pendiente por rendir del período anterior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555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recibidas en el período de la rendición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943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Transferencias a rendir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 + b) = c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CL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RENDICIÓN DE CUENTA DEL PERÍODO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Personal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Inversión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075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recursos rendidos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tabLst/>
                      </a:pPr>
                      <a:r>
                        <a:rPr lang="es-C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</a:t>
                      </a:r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e +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 =</a:t>
                      </a:r>
                      <a:r>
                        <a:rPr lang="es-C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418"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6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93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PENDIENTE POR RENDIR PARA EL PERÍODO SIGUIENTE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 - g 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1981201" y="1085851"/>
            <a:ext cx="6231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APARTADO III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720219" y="3126760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4.000.000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720220" y="2557819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739189" y="3695701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4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.000.000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748715" y="4524376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9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Llamada ovalada 18"/>
          <p:cNvSpPr/>
          <p:nvPr/>
        </p:nvSpPr>
        <p:spPr>
          <a:xfrm>
            <a:off x="8510588" y="1800228"/>
            <a:ext cx="2157412" cy="671512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Saldo pendiente </a:t>
            </a:r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de rendición del mes anterior</a:t>
            </a:r>
            <a:endParaRPr lang="es-CL" sz="1100" dirty="0">
              <a:solidFill>
                <a:srgbClr val="FF0000"/>
              </a:solidFill>
            </a:endParaRPr>
          </a:p>
        </p:txBody>
      </p:sp>
      <p:sp>
        <p:nvSpPr>
          <p:cNvPr id="20" name="Llamada con línea 3 (borde y barra de énfasis) 19"/>
          <p:cNvSpPr/>
          <p:nvPr/>
        </p:nvSpPr>
        <p:spPr>
          <a:xfrm>
            <a:off x="6710364" y="2379935"/>
            <a:ext cx="1800224" cy="577580"/>
          </a:xfrm>
          <a:prstGeom prst="accent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71584"/>
              <a:gd name="adj8" fmla="val 12859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Corresponde a lo recibido en el mes </a:t>
            </a:r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que se está rindiendo</a:t>
            </a:r>
            <a:endParaRPr lang="es-CL" sz="1100" dirty="0">
              <a:solidFill>
                <a:srgbClr val="FF0000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748715" y="4814234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1.000.000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Llamada con línea 3 (borde y barra de énfasis) 15"/>
          <p:cNvSpPr/>
          <p:nvPr/>
        </p:nvSpPr>
        <p:spPr>
          <a:xfrm>
            <a:off x="3781426" y="3331210"/>
            <a:ext cx="4600575" cy="929015"/>
          </a:xfrm>
          <a:prstGeom prst="accent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74104"/>
              <a:gd name="adj8" fmla="val 11553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1100" dirty="0">
                <a:solidFill>
                  <a:srgbClr val="FF0000"/>
                </a:solidFill>
              </a:rPr>
              <a:t>Todos los gastos por concepto de remuneraciones, aportes del empleador y otros gastos necesarios para el pago del personal en actividad.</a:t>
            </a:r>
          </a:p>
        </p:txBody>
      </p:sp>
    </p:spTree>
    <p:extLst>
      <p:ext uri="{BB962C8B-B14F-4D97-AF65-F5344CB8AC3E}">
        <p14:creationId xmlns:p14="http://schemas.microsoft.com/office/powerpoint/2010/main" val="84076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FORMATOS TIPO DE RENDICIÓN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393661"/>
              </p:ext>
            </p:extLst>
          </p:nvPr>
        </p:nvGraphicFramePr>
        <p:xfrm>
          <a:off x="1752601" y="1800227"/>
          <a:ext cx="8772524" cy="4298065"/>
        </p:xfrm>
        <a:graphic>
          <a:graphicData uri="http://schemas.openxmlformats.org/drawingml/2006/table">
            <a:tbl>
              <a:tblPr/>
              <a:tblGrid>
                <a:gridCol w="319234"/>
                <a:gridCol w="766159"/>
                <a:gridCol w="1048460"/>
                <a:gridCol w="43316"/>
                <a:gridCol w="900238"/>
                <a:gridCol w="383080"/>
                <a:gridCol w="450118"/>
                <a:gridCol w="536312"/>
                <a:gridCol w="373504"/>
                <a:gridCol w="584196"/>
                <a:gridCol w="44624"/>
                <a:gridCol w="1219539"/>
                <a:gridCol w="450118"/>
                <a:gridCol w="938545"/>
                <a:gridCol w="715081"/>
              </a:tblGrid>
              <a:tr h="261937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III.- </a:t>
                      </a:r>
                      <a:r>
                        <a:rPr lang="es-C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DETALLE </a:t>
                      </a:r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TRANSFERENCIAS RECIBIDAS Y GASTOS RENDIDOS DEL PERÍODO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MONTOS EN $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fontAlgn="b">
                        <a:tabLst>
                          <a:tab pos="714375" algn="l"/>
                        </a:tabLst>
                      </a:pP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261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RECURSOS DISPONIBLES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pendiente por rendir del período anterior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555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recibidas en el período de la rendición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943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Transferencias a rendir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 + b) = c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CL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RENDICIÓN DE CUENTA DEL PERÍODO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Personal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Inversión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075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recursos rendidos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tabLst/>
                      </a:pPr>
                      <a:r>
                        <a:rPr lang="es-C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</a:t>
                      </a:r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e +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 =</a:t>
                      </a:r>
                      <a:r>
                        <a:rPr lang="es-C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418"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6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93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PENDIENTE POR RENDIR PARA EL PERÍODO SIGUIENTE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 - g 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1981201" y="1085851"/>
            <a:ext cx="6231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APARTADO III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720219" y="3126760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4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.000.000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720220" y="2557819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739189" y="3695701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4.000.000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748715" y="4524376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9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Llamada ovalada 18"/>
          <p:cNvSpPr/>
          <p:nvPr/>
        </p:nvSpPr>
        <p:spPr>
          <a:xfrm>
            <a:off x="8510588" y="1800228"/>
            <a:ext cx="2157412" cy="671512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Saldo pendiente </a:t>
            </a:r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de rendición del mes anterior</a:t>
            </a:r>
            <a:endParaRPr lang="es-CL" sz="1100" dirty="0">
              <a:solidFill>
                <a:srgbClr val="FF0000"/>
              </a:solidFill>
            </a:endParaRPr>
          </a:p>
        </p:txBody>
      </p:sp>
      <p:sp>
        <p:nvSpPr>
          <p:cNvPr id="20" name="Llamada con línea 3 (borde y barra de énfasis) 19"/>
          <p:cNvSpPr/>
          <p:nvPr/>
        </p:nvSpPr>
        <p:spPr>
          <a:xfrm>
            <a:off x="6710364" y="2379935"/>
            <a:ext cx="1800224" cy="577580"/>
          </a:xfrm>
          <a:prstGeom prst="accent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71584"/>
              <a:gd name="adj8" fmla="val 12859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dirty="0">
                <a:solidFill>
                  <a:srgbClr val="FF0000"/>
                </a:solidFill>
                <a:latin typeface="Calibri" panose="020F0502020204030204" pitchFamily="34" charset="0"/>
              </a:rPr>
              <a:t>Corresponde a lo recibido en el mes </a:t>
            </a:r>
            <a:r>
              <a:rPr lang="es-CL" sz="11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que se está rindiendo</a:t>
            </a:r>
            <a:endParaRPr lang="es-CL" sz="1100" dirty="0">
              <a:solidFill>
                <a:srgbClr val="FF0000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748715" y="4814234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1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.000.000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734427" y="5046942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733327" y="5337128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1.900.000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8733327" y="5807779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2.100.000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Llamada con línea 3 (borde y barra de énfasis) 21"/>
          <p:cNvSpPr/>
          <p:nvPr/>
        </p:nvSpPr>
        <p:spPr>
          <a:xfrm>
            <a:off x="3781426" y="3331210"/>
            <a:ext cx="4600575" cy="929015"/>
          </a:xfrm>
          <a:prstGeom prst="accent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97173"/>
              <a:gd name="adj8" fmla="val 11677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1100" dirty="0">
                <a:solidFill>
                  <a:srgbClr val="FF0000"/>
                </a:solidFill>
              </a:rPr>
              <a:t>Gasto por concepto de adquisición de mobiliario, vehículos, máquinas, equipos, hardware, software cuando estén relacionados con el proyecto aprobado.</a:t>
            </a:r>
            <a:endParaRPr lang="es-CL" sz="11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Llamada con línea 3 (borde y barra de énfasis) 22"/>
          <p:cNvSpPr/>
          <p:nvPr/>
        </p:nvSpPr>
        <p:spPr>
          <a:xfrm>
            <a:off x="4964643" y="5061231"/>
            <a:ext cx="3248025" cy="539905"/>
          </a:xfrm>
          <a:prstGeom prst="accent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02957"/>
              <a:gd name="adj8" fmla="val 12028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1100" dirty="0">
                <a:solidFill>
                  <a:srgbClr val="FF0000"/>
                </a:solidFill>
              </a:rPr>
              <a:t>Muy importante es que el detalle de esta información debe estar incluida en el anexo (resumen) a este informe y estar cuadrado, por cada concepto. </a:t>
            </a:r>
            <a:endParaRPr lang="es-CL" sz="11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08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FORMATOS TIPO DE RENDICIÓN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66468"/>
              </p:ext>
            </p:extLst>
          </p:nvPr>
        </p:nvGraphicFramePr>
        <p:xfrm>
          <a:off x="1752601" y="1800227"/>
          <a:ext cx="8772524" cy="4298065"/>
        </p:xfrm>
        <a:graphic>
          <a:graphicData uri="http://schemas.openxmlformats.org/drawingml/2006/table">
            <a:tbl>
              <a:tblPr/>
              <a:tblGrid>
                <a:gridCol w="319234"/>
                <a:gridCol w="766159"/>
                <a:gridCol w="1048460"/>
                <a:gridCol w="43316"/>
                <a:gridCol w="900238"/>
                <a:gridCol w="383080"/>
                <a:gridCol w="450118"/>
                <a:gridCol w="536312"/>
                <a:gridCol w="373504"/>
                <a:gridCol w="584196"/>
                <a:gridCol w="44624"/>
                <a:gridCol w="1219539"/>
                <a:gridCol w="450118"/>
                <a:gridCol w="938545"/>
                <a:gridCol w="715081"/>
              </a:tblGrid>
              <a:tr h="261937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III.- DETALE DE TRANSFERENCIAS RECIBIDAS Y GASTOS RENDIDOS DEL PERÍODO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MONTOS EN $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fontAlgn="b">
                        <a:tabLst>
                          <a:tab pos="714375" algn="l"/>
                        </a:tabLst>
                      </a:pP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261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RECURSOS DISPONIBLES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pendiente por rendir del período anterior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555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recibidas en el período de la rendición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943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Transferencias a rendir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 + b) = c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CL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RENDICIÓN DE CUENTA DEL PERÍODO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Personal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464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Inversión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075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recursos rendidos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tabLst/>
                      </a:pPr>
                      <a:r>
                        <a:rPr lang="es-C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</a:t>
                      </a:r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e +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 =</a:t>
                      </a:r>
                      <a:r>
                        <a:rPr lang="es-C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418"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600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93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PENDIENTE POR RENDIR PARA EL PERÍODO SIGUIENTE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 - g )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1981201" y="1085851"/>
            <a:ext cx="6231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APARTADO III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739189" y="2543176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739189" y="3138488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4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.000.000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739189" y="3695701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4.000.000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748715" y="4524376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90.0000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748715" y="4814234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1</a:t>
            </a: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.000.000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733327" y="5337128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1.900.000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733327" y="5807779"/>
            <a:ext cx="10371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2.100.000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87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FORMATOS TIPO DE RENDICIÓN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1981201" y="1085851"/>
            <a:ext cx="6231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APARTADO IV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237214" y="3116791"/>
            <a:ext cx="22002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Rodrigo Álvarez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237214" y="3427349"/>
            <a:ext cx="22002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1-9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3218993" y="3682790"/>
            <a:ext cx="22002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Representante Legal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218993" y="4124153"/>
            <a:ext cx="22002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>
              <a:defRPr/>
            </a:pP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Dirección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001620"/>
              </p:ext>
            </p:extLst>
          </p:nvPr>
        </p:nvGraphicFramePr>
        <p:xfrm>
          <a:off x="1075270" y="2397299"/>
          <a:ext cx="10426338" cy="3536893"/>
        </p:xfrm>
        <a:graphic>
          <a:graphicData uri="http://schemas.openxmlformats.org/drawingml/2006/table">
            <a:tbl>
              <a:tblPr/>
              <a:tblGrid>
                <a:gridCol w="378863"/>
                <a:gridCol w="909273"/>
                <a:gridCol w="1295715"/>
                <a:gridCol w="1068396"/>
                <a:gridCol w="454638"/>
                <a:gridCol w="534199"/>
                <a:gridCol w="636490"/>
                <a:gridCol w="443270"/>
                <a:gridCol w="693321"/>
                <a:gridCol w="795614"/>
                <a:gridCol w="712266"/>
                <a:gridCol w="534199"/>
                <a:gridCol w="1121438"/>
                <a:gridCol w="848656"/>
              </a:tblGrid>
              <a:tr h="338557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IV.-  DATOS DE LOS  FUNCIONARIOS </a:t>
                      </a:r>
                      <a:r>
                        <a:rPr lang="es-C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Y/O</a:t>
                      </a:r>
                      <a:r>
                        <a:rPr lang="es-CL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C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RESPONSABLES QUE </a:t>
                      </a:r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PARTIPARON EN EL PROCESO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557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77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 (preparación-privado)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(revisión</a:t>
                      </a:r>
                      <a:r>
                        <a:rPr lang="es-C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público)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77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RUT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RUT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77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Cargo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Cargo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77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Dependencia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Dependencia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100" b="1" i="0" u="none" strike="noStrike" dirty="0" smtClean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77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77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s-CL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088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Firma y nombre del responsable de la Rendición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777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779">
                <a:tc gridSpan="10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8" name="Llamada con línea 1 17"/>
          <p:cNvSpPr/>
          <p:nvPr/>
        </p:nvSpPr>
        <p:spPr>
          <a:xfrm>
            <a:off x="2792237" y="2228084"/>
            <a:ext cx="1971675" cy="708954"/>
          </a:xfrm>
          <a:prstGeom prst="borderCallout1">
            <a:avLst>
              <a:gd name="adj1" fmla="val 18750"/>
              <a:gd name="adj2" fmla="val -8333"/>
              <a:gd name="adj3" fmla="val 114588"/>
              <a:gd name="adj4" fmla="val -3154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rgbClr val="FF0000"/>
                </a:solidFill>
              </a:rPr>
              <a:t>Incluir </a:t>
            </a:r>
            <a:r>
              <a:rPr lang="es-CL" sz="1100" b="1" dirty="0" smtClean="0">
                <a:solidFill>
                  <a:srgbClr val="FF0000"/>
                </a:solidFill>
              </a:rPr>
              <a:t>el nombre y firma del representante legal.</a:t>
            </a:r>
            <a:endParaRPr lang="es-CL" sz="1100" b="1" dirty="0">
              <a:solidFill>
                <a:srgbClr val="FF0000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212668" y="3090715"/>
            <a:ext cx="22002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Claudio Jara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300802" y="3374624"/>
            <a:ext cx="22002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>
                <a:solidFill>
                  <a:srgbClr val="00B050"/>
                </a:solidFill>
                <a:latin typeface="Calibri" panose="020F0502020204030204" pitchFamily="34" charset="0"/>
              </a:rPr>
              <a:t>1-9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8207932" y="3625541"/>
            <a:ext cx="23860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Jefe de Finanzas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8207932" y="4098077"/>
            <a:ext cx="22002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>
              <a:defRPr/>
            </a:pPr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Departamento de Finanzas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8212668" y="4570613"/>
            <a:ext cx="22002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Rodrigo Álvarez</a:t>
            </a:r>
            <a:endParaRPr lang="es-CL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72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4" grpId="0"/>
      <p:bldP spid="15" grpId="0"/>
      <p:bldP spid="18" grpId="0" animBg="1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TemaCGR">
  <a:themeElements>
    <a:clrScheme name="Office">
      <a:dk1>
        <a:sysClr val="windowText" lastClr="000000"/>
      </a:dk1>
      <a:lt1>
        <a:sysClr val="window" lastClr="E1E1E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E1E1E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E1E1E1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TemaCGR.thmx</Template>
  <TotalTime>4642</TotalTime>
  <Words>1408</Words>
  <Application>Microsoft Office PowerPoint</Application>
  <PresentationFormat>Personalizado</PresentationFormat>
  <Paragraphs>395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TemaCGR</vt:lpstr>
      <vt:lpstr>Diseño personalizado</vt:lpstr>
      <vt:lpstr>TUTORIAL  FORMATO TIPO N° 3 Rendición de Fondos Entregados a Terceros Privados </vt:lpstr>
      <vt:lpstr>FORMATOS TIPO DE RENDICIÓN</vt:lpstr>
      <vt:lpstr>FORMATOS TIPO DE RENDICIÓN</vt:lpstr>
      <vt:lpstr>FORMATOS TIPO DE RENDICIÓN</vt:lpstr>
      <vt:lpstr>FORMATOS TIPO DE RENDICIÓN</vt:lpstr>
      <vt:lpstr>FORMATOS TIPO DE RENDICIÓN</vt:lpstr>
      <vt:lpstr>FORMATOS TIPO DE RENDICIÓN</vt:lpstr>
      <vt:lpstr>FORMATOS TIPO DE RENDICIÓN</vt:lpstr>
      <vt:lpstr>FORMATOS TIPO DE RENDICIÓN</vt:lpstr>
      <vt:lpstr>FORMATOS TIPO DE RENDICIÓN</vt:lpstr>
      <vt:lpstr>Presentación de PowerPoint</vt:lpstr>
    </vt:vector>
  </TitlesOfParts>
  <Company>CGR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Silva E</dc:creator>
  <cp:lastModifiedBy>Noelia Zuñiga</cp:lastModifiedBy>
  <cp:revision>130</cp:revision>
  <dcterms:created xsi:type="dcterms:W3CDTF">2014-08-18T19:08:29Z</dcterms:created>
  <dcterms:modified xsi:type="dcterms:W3CDTF">2015-08-31T12:52:48Z</dcterms:modified>
</cp:coreProperties>
</file>